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9"/>
  </p:notesMasterIdLst>
  <p:handoutMasterIdLst>
    <p:handoutMasterId r:id="rId10"/>
  </p:handoutMasterIdLst>
  <p:sldIdLst>
    <p:sldId id="256" r:id="rId2"/>
    <p:sldId id="369" r:id="rId3"/>
    <p:sldId id="370" r:id="rId4"/>
    <p:sldId id="371" r:id="rId5"/>
    <p:sldId id="372" r:id="rId6"/>
    <p:sldId id="373" r:id="rId7"/>
    <p:sldId id="37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2335" autoAdjust="0"/>
  </p:normalViewPr>
  <p:slideViewPr>
    <p:cSldViewPr>
      <p:cViewPr varScale="1">
        <p:scale>
          <a:sx n="101" d="100"/>
          <a:sy n="101" d="100"/>
        </p:scale>
        <p:origin x="135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25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367" cy="464503"/>
          </a:xfrm>
          <a:prstGeom prst="rect">
            <a:avLst/>
          </a:prstGeom>
        </p:spPr>
        <p:txBody>
          <a:bodyPr vert="horz" lIns="91127" tIns="45565" rIns="91127" bIns="45565" rtlCol="0"/>
          <a:lstStyle>
            <a:lvl1pPr algn="l">
              <a:defRPr sz="1200"/>
            </a:lvl1pPr>
          </a:lstStyle>
          <a:p>
            <a:endParaRPr lang="en-US" dirty="0"/>
          </a:p>
        </p:txBody>
      </p:sp>
      <p:sp>
        <p:nvSpPr>
          <p:cNvPr id="3" name="Date Placeholder 2"/>
          <p:cNvSpPr>
            <a:spLocks noGrp="1"/>
          </p:cNvSpPr>
          <p:nvPr>
            <p:ph type="dt" sz="quarter" idx="1"/>
          </p:nvPr>
        </p:nvSpPr>
        <p:spPr>
          <a:xfrm>
            <a:off x="3971456" y="0"/>
            <a:ext cx="3037366" cy="464503"/>
          </a:xfrm>
          <a:prstGeom prst="rect">
            <a:avLst/>
          </a:prstGeom>
        </p:spPr>
        <p:txBody>
          <a:bodyPr vert="horz" lIns="91127" tIns="45565" rIns="91127" bIns="45565" rtlCol="0"/>
          <a:lstStyle>
            <a:lvl1pPr algn="r">
              <a:defRPr sz="1200"/>
            </a:lvl1pPr>
          </a:lstStyle>
          <a:p>
            <a:fld id="{AAB5FE5E-6472-4165-8FD5-ADD985F01691}" type="datetimeFigureOut">
              <a:rPr lang="en-US" smtClean="0"/>
              <a:t>8/18/2020</a:t>
            </a:fld>
            <a:endParaRPr lang="en-US" dirty="0"/>
          </a:p>
        </p:txBody>
      </p:sp>
      <p:sp>
        <p:nvSpPr>
          <p:cNvPr id="4" name="Footer Placeholder 3"/>
          <p:cNvSpPr>
            <a:spLocks noGrp="1"/>
          </p:cNvSpPr>
          <p:nvPr>
            <p:ph type="ftr" sz="quarter" idx="2"/>
          </p:nvPr>
        </p:nvSpPr>
        <p:spPr>
          <a:xfrm>
            <a:off x="2" y="8830314"/>
            <a:ext cx="3037367" cy="464503"/>
          </a:xfrm>
          <a:prstGeom prst="rect">
            <a:avLst/>
          </a:prstGeom>
        </p:spPr>
        <p:txBody>
          <a:bodyPr vert="horz" lIns="91127" tIns="45565" rIns="91127" bIns="45565" rtlCol="0" anchor="b"/>
          <a:lstStyle>
            <a:lvl1pPr algn="l">
              <a:defRPr sz="1200"/>
            </a:lvl1pPr>
          </a:lstStyle>
          <a:p>
            <a:r>
              <a:rPr lang="en-US" dirty="0"/>
              <a:t>1</a:t>
            </a:r>
          </a:p>
        </p:txBody>
      </p:sp>
      <p:sp>
        <p:nvSpPr>
          <p:cNvPr id="5" name="Slide Number Placeholder 4"/>
          <p:cNvSpPr>
            <a:spLocks noGrp="1"/>
          </p:cNvSpPr>
          <p:nvPr>
            <p:ph type="sldNum" sz="quarter" idx="3"/>
          </p:nvPr>
        </p:nvSpPr>
        <p:spPr>
          <a:xfrm>
            <a:off x="3971456" y="8830314"/>
            <a:ext cx="3037366" cy="464503"/>
          </a:xfrm>
          <a:prstGeom prst="rect">
            <a:avLst/>
          </a:prstGeom>
        </p:spPr>
        <p:txBody>
          <a:bodyPr vert="horz" lIns="91127" tIns="45565" rIns="91127" bIns="45565" rtlCol="0" anchor="b"/>
          <a:lstStyle>
            <a:lvl1pPr algn="r">
              <a:defRPr sz="1200"/>
            </a:lvl1pPr>
          </a:lstStyle>
          <a:p>
            <a:fld id="{60997671-07CB-4C37-9DFE-E88DE833F257}" type="slidenum">
              <a:rPr lang="en-US" smtClean="0"/>
              <a:t>‹#›</a:t>
            </a:fld>
            <a:endParaRPr lang="en-US" dirty="0"/>
          </a:p>
        </p:txBody>
      </p:sp>
    </p:spTree>
    <p:extLst>
      <p:ext uri="{BB962C8B-B14F-4D97-AF65-F5344CB8AC3E}">
        <p14:creationId xmlns:p14="http://schemas.microsoft.com/office/powerpoint/2010/main" val="452474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7" rIns="93176"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6" tIns="46587" rIns="93176" bIns="46587" rtlCol="0"/>
          <a:lstStyle>
            <a:lvl1pPr algn="r">
              <a:defRPr sz="1200"/>
            </a:lvl1pPr>
          </a:lstStyle>
          <a:p>
            <a:fld id="{F6544303-78C5-4C7C-8AF3-40B1300DA0A3}" type="datetimeFigureOut">
              <a:rPr lang="en-US" smtClean="0"/>
              <a:t>8/18/2020</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6" tIns="46587" rIns="93176" bIns="46587" rtlCol="0" anchor="ctr"/>
          <a:lstStyle/>
          <a:p>
            <a:endParaRPr lang="en-US" dirty="0"/>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76" tIns="46587" rIns="93176"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76" tIns="46587" rIns="93176" bIns="46587"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970938" y="8829970"/>
            <a:ext cx="3037840" cy="464820"/>
          </a:xfrm>
          <a:prstGeom prst="rect">
            <a:avLst/>
          </a:prstGeom>
        </p:spPr>
        <p:txBody>
          <a:bodyPr vert="horz" lIns="93176" tIns="46587" rIns="93176" bIns="46587" rtlCol="0" anchor="b"/>
          <a:lstStyle>
            <a:lvl1pPr algn="r">
              <a:defRPr sz="1200"/>
            </a:lvl1pPr>
          </a:lstStyle>
          <a:p>
            <a:fld id="{1E97F665-4B79-4023-9A30-BAE317CA09A5}" type="slidenum">
              <a:rPr lang="en-US" smtClean="0"/>
              <a:t>‹#›</a:t>
            </a:fld>
            <a:endParaRPr lang="en-US" dirty="0"/>
          </a:p>
        </p:txBody>
      </p:sp>
    </p:spTree>
    <p:extLst>
      <p:ext uri="{BB962C8B-B14F-4D97-AF65-F5344CB8AC3E}">
        <p14:creationId xmlns:p14="http://schemas.microsoft.com/office/powerpoint/2010/main" val="38839409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1</a:t>
            </a:r>
          </a:p>
        </p:txBody>
      </p:sp>
      <p:sp>
        <p:nvSpPr>
          <p:cNvPr id="5" name="Slide Number Placeholder 4"/>
          <p:cNvSpPr>
            <a:spLocks noGrp="1"/>
          </p:cNvSpPr>
          <p:nvPr>
            <p:ph type="sldNum" sz="quarter" idx="11"/>
          </p:nvPr>
        </p:nvSpPr>
        <p:spPr/>
        <p:txBody>
          <a:bodyPr/>
          <a:lstStyle/>
          <a:p>
            <a:fld id="{1E97F665-4B79-4023-9A30-BAE317CA09A5}" type="slidenum">
              <a:rPr lang="en-US" smtClean="0"/>
              <a:t>1</a:t>
            </a:fld>
            <a:endParaRPr lang="en-US" dirty="0"/>
          </a:p>
        </p:txBody>
      </p:sp>
    </p:spTree>
    <p:extLst>
      <p:ext uri="{BB962C8B-B14F-4D97-AF65-F5344CB8AC3E}">
        <p14:creationId xmlns:p14="http://schemas.microsoft.com/office/powerpoint/2010/main" val="376794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1</a:t>
            </a:r>
          </a:p>
        </p:txBody>
      </p:sp>
      <p:sp>
        <p:nvSpPr>
          <p:cNvPr id="5" name="Slide Number Placeholder 4"/>
          <p:cNvSpPr>
            <a:spLocks noGrp="1"/>
          </p:cNvSpPr>
          <p:nvPr>
            <p:ph type="sldNum" sz="quarter" idx="11"/>
          </p:nvPr>
        </p:nvSpPr>
        <p:spPr/>
        <p:txBody>
          <a:bodyPr/>
          <a:lstStyle/>
          <a:p>
            <a:fld id="{1E97F665-4B79-4023-9A30-BAE317CA09A5}" type="slidenum">
              <a:rPr lang="en-US" smtClean="0"/>
              <a:t>2</a:t>
            </a:fld>
            <a:endParaRPr lang="en-US" dirty="0"/>
          </a:p>
        </p:txBody>
      </p:sp>
    </p:spTree>
    <p:extLst>
      <p:ext uri="{BB962C8B-B14F-4D97-AF65-F5344CB8AC3E}">
        <p14:creationId xmlns:p14="http://schemas.microsoft.com/office/powerpoint/2010/main" val="356888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AFD6051-FFA2-44CF-8571-1966072CF082}" type="datetime1">
              <a:rPr lang="en-US" smtClean="0"/>
              <a:t>8/18/2020</a:t>
            </a:fld>
            <a:endParaRPr lang="en-US" dirty="0"/>
          </a:p>
        </p:txBody>
      </p:sp>
      <p:sp>
        <p:nvSpPr>
          <p:cNvPr id="17" name="Footer Placeholder 16"/>
          <p:cNvSpPr>
            <a:spLocks noGrp="1"/>
          </p:cNvSpPr>
          <p:nvPr>
            <p:ph type="ftr" sz="quarter" idx="11"/>
          </p:nvPr>
        </p:nvSpPr>
        <p:spPr/>
        <p:txBody>
          <a:bodyPr/>
          <a:lstStyle/>
          <a:p>
            <a:r>
              <a:rPr lang="en-US" dirty="0"/>
              <a:t>         5</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9CCDD5-C9AA-4D44-8B22-57D42E1A48A4}"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7E8DC5-24B9-48BF-BE26-CF4176A59616}" type="datetime1">
              <a:rPr lang="en-US" smtClean="0"/>
              <a:t>8/18/2020</a:t>
            </a:fld>
            <a:endParaRPr lang="en-US" dirty="0"/>
          </a:p>
        </p:txBody>
      </p:sp>
      <p:sp>
        <p:nvSpPr>
          <p:cNvPr id="5" name="Footer Placeholder 4"/>
          <p:cNvSpPr>
            <a:spLocks noGrp="1"/>
          </p:cNvSpPr>
          <p:nvPr>
            <p:ph type="ftr" sz="quarter" idx="11"/>
          </p:nvPr>
        </p:nvSpPr>
        <p:spPr/>
        <p:txBody>
          <a:bodyPr/>
          <a:lstStyle/>
          <a:p>
            <a:r>
              <a:rPr lang="en-US" dirty="0"/>
              <a:t>         5</a:t>
            </a:r>
          </a:p>
        </p:txBody>
      </p:sp>
      <p:sp>
        <p:nvSpPr>
          <p:cNvPr id="6" name="Slide Number Placeholder 5"/>
          <p:cNvSpPr>
            <a:spLocks noGrp="1"/>
          </p:cNvSpPr>
          <p:nvPr>
            <p:ph type="sldNum" sz="quarter" idx="12"/>
          </p:nvPr>
        </p:nvSpPr>
        <p:spPr/>
        <p:txBody>
          <a:bodyPr/>
          <a:lstStyle/>
          <a:p>
            <a:fld id="{D79CCDD5-C9AA-4D44-8B22-57D42E1A48A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D79CCDD5-C9AA-4D44-8B22-57D42E1A48A4}"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C3045D-695C-44CF-8172-450A47C94F08}" type="datetime1">
              <a:rPr lang="en-US" smtClean="0"/>
              <a:t>8/18/2020</a:t>
            </a:fld>
            <a:endParaRPr lang="en-US" dirty="0"/>
          </a:p>
        </p:txBody>
      </p:sp>
      <p:sp>
        <p:nvSpPr>
          <p:cNvPr id="5" name="Footer Placeholder 4"/>
          <p:cNvSpPr>
            <a:spLocks noGrp="1"/>
          </p:cNvSpPr>
          <p:nvPr>
            <p:ph type="ftr" sz="quarter" idx="11"/>
          </p:nvPr>
        </p:nvSpPr>
        <p:spPr/>
        <p:txBody>
          <a:bodyPr/>
          <a:lstStyle/>
          <a:p>
            <a:r>
              <a:rPr lang="en-US" dirty="0"/>
              <a:t>         5</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614E28A-E83E-42F4-BE33-C46CD98E9C12}" type="datetime1">
              <a:rPr lang="en-US" smtClean="0"/>
              <a:t>8/18/2020</a:t>
            </a:fld>
            <a:endParaRPr lang="en-US" dirty="0"/>
          </a:p>
        </p:txBody>
      </p:sp>
      <p:sp>
        <p:nvSpPr>
          <p:cNvPr id="5" name="Footer Placeholder 4"/>
          <p:cNvSpPr>
            <a:spLocks noGrp="1"/>
          </p:cNvSpPr>
          <p:nvPr>
            <p:ph type="ftr" sz="quarter" idx="11"/>
          </p:nvPr>
        </p:nvSpPr>
        <p:spPr/>
        <p:txBody>
          <a:bodyPr/>
          <a:lstStyle/>
          <a:p>
            <a:r>
              <a:rPr lang="en-US" dirty="0"/>
              <a:t>         5</a:t>
            </a:r>
          </a:p>
        </p:txBody>
      </p:sp>
      <p:sp>
        <p:nvSpPr>
          <p:cNvPr id="6" name="Slide Number Placeholder 5"/>
          <p:cNvSpPr>
            <a:spLocks noGrp="1"/>
          </p:cNvSpPr>
          <p:nvPr>
            <p:ph type="sldNum" sz="quarter" idx="12"/>
          </p:nvPr>
        </p:nvSpPr>
        <p:spPr>
          <a:xfrm>
            <a:off x="4361688" y="1026372"/>
            <a:ext cx="457200" cy="441325"/>
          </a:xfrm>
        </p:spPr>
        <p:txBody>
          <a:bodyPr/>
          <a:lstStyle/>
          <a:p>
            <a:fld id="{D79CCDD5-C9AA-4D44-8B22-57D42E1A48A4}"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a:t>         5</a:t>
            </a:r>
          </a:p>
        </p:txBody>
      </p:sp>
      <p:sp>
        <p:nvSpPr>
          <p:cNvPr id="4" name="Date Placeholder 3"/>
          <p:cNvSpPr>
            <a:spLocks noGrp="1"/>
          </p:cNvSpPr>
          <p:nvPr>
            <p:ph type="dt" sz="half" idx="10"/>
          </p:nvPr>
        </p:nvSpPr>
        <p:spPr/>
        <p:txBody>
          <a:bodyPr/>
          <a:lstStyle/>
          <a:p>
            <a:fld id="{0CB7A250-9259-4C61-A228-7EC361EBA5DE}" type="datetime1">
              <a:rPr lang="en-US" smtClean="0"/>
              <a:t>8/18/2020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9CCDD5-C9AA-4D44-8B22-57D42E1A48A4}"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0FEA0E2-6675-4210-B1DB-5A8155EE5286}" type="datetime1">
              <a:rPr lang="en-US" smtClean="0"/>
              <a:t>8/18/2020</a:t>
            </a:fld>
            <a:endParaRPr lang="en-US" dirty="0"/>
          </a:p>
        </p:txBody>
      </p:sp>
      <p:sp>
        <p:nvSpPr>
          <p:cNvPr id="6" name="Footer Placeholder 5"/>
          <p:cNvSpPr>
            <a:spLocks noGrp="1"/>
          </p:cNvSpPr>
          <p:nvPr>
            <p:ph type="ftr" sz="quarter" idx="11"/>
          </p:nvPr>
        </p:nvSpPr>
        <p:spPr/>
        <p:txBody>
          <a:bodyPr/>
          <a:lstStyle/>
          <a:p>
            <a:r>
              <a:rPr lang="en-US" dirty="0"/>
              <a:t>         5</a:t>
            </a:r>
          </a:p>
        </p:txBody>
      </p:sp>
      <p:sp>
        <p:nvSpPr>
          <p:cNvPr id="7" name="Slide Number Placeholder 6"/>
          <p:cNvSpPr>
            <a:spLocks noGrp="1"/>
          </p:cNvSpPr>
          <p:nvPr>
            <p:ph type="sldNum" sz="quarter" idx="12"/>
          </p:nvPr>
        </p:nvSpPr>
        <p:spPr/>
        <p:txBody>
          <a:bodyPr/>
          <a:lstStyle/>
          <a:p>
            <a:fld id="{D79CCDD5-C9AA-4D44-8B22-57D42E1A48A4}"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80082EB-B4D4-4606-A3E8-2FEA60566F86}" type="datetime1">
              <a:rPr lang="en-US" smtClean="0"/>
              <a:t>8/18/2020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dirty="0"/>
              <a:t>         5</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9CCDD5-C9AA-4D44-8B22-57D42E1A48A4}"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A26A418-BFA0-46B8-A1E8-1FDACB6669E0}" type="datetime1">
              <a:rPr lang="en-US" smtClean="0"/>
              <a:t>8/18/2020</a:t>
            </a:fld>
            <a:endParaRPr lang="en-US" dirty="0"/>
          </a:p>
        </p:txBody>
      </p:sp>
      <p:sp>
        <p:nvSpPr>
          <p:cNvPr id="4" name="Footer Placeholder 3"/>
          <p:cNvSpPr>
            <a:spLocks noGrp="1"/>
          </p:cNvSpPr>
          <p:nvPr>
            <p:ph type="ftr" sz="quarter" idx="11"/>
          </p:nvPr>
        </p:nvSpPr>
        <p:spPr/>
        <p:txBody>
          <a:bodyPr/>
          <a:lstStyle/>
          <a:p>
            <a:r>
              <a:rPr lang="en-US" dirty="0"/>
              <a:t>         5</a:t>
            </a:r>
          </a:p>
        </p:txBody>
      </p:sp>
      <p:sp>
        <p:nvSpPr>
          <p:cNvPr id="5" name="Slide Number Placeholder 4"/>
          <p:cNvSpPr>
            <a:spLocks noGrp="1"/>
          </p:cNvSpPr>
          <p:nvPr>
            <p:ph type="sldNum" sz="quarter" idx="12"/>
          </p:nvPr>
        </p:nvSpPr>
        <p:spPr>
          <a:xfrm>
            <a:off x="4343400" y="1036020"/>
            <a:ext cx="457200" cy="441325"/>
          </a:xfrm>
        </p:spPr>
        <p:txBody>
          <a:bodyPr/>
          <a:lstStyle/>
          <a:p>
            <a:fld id="{D79CCDD5-C9AA-4D44-8B22-57D42E1A48A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CDD9DD-4C06-448D-BBEA-6A2F18EC23D8}" type="datetime1">
              <a:rPr lang="en-US" smtClean="0"/>
              <a:t>8/18/2020</a:t>
            </a:fld>
            <a:endParaRPr lang="en-US" dirty="0"/>
          </a:p>
        </p:txBody>
      </p:sp>
      <p:sp>
        <p:nvSpPr>
          <p:cNvPr id="3" name="Footer Placeholder 2"/>
          <p:cNvSpPr>
            <a:spLocks noGrp="1"/>
          </p:cNvSpPr>
          <p:nvPr>
            <p:ph type="ftr" sz="quarter" idx="11"/>
          </p:nvPr>
        </p:nvSpPr>
        <p:spPr/>
        <p:txBody>
          <a:bodyPr/>
          <a:lstStyle/>
          <a:p>
            <a:r>
              <a:rPr lang="en-US" dirty="0"/>
              <a:t>         5</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9CCDD5-C9AA-4D44-8B22-57D42E1A48A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9CCDD5-C9AA-4D44-8B22-57D42E1A48A4}"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A249FF85-10E2-4EA1-A0B6-14BA1CA90849}" type="datetime1">
              <a:rPr lang="en-US" smtClean="0"/>
              <a:t>8/18/2020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dirty="0"/>
              <a:t>         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D79CCDD5-C9AA-4D44-8B22-57D42E1A48A4}"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5CFBE05F-8CD8-4B65-AF1B-791C5AE673E6}" type="datetime1">
              <a:rPr lang="en-US" smtClean="0"/>
              <a:t>8/18/2020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dirty="0"/>
              <a:t>         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87EEBC-FE58-41AB-8753-D3358F9ACFE2}" type="datetime1">
              <a:rPr lang="en-US" smtClean="0"/>
              <a:t>8/18/2020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dirty="0"/>
              <a:t>         5</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9CCDD5-C9AA-4D44-8B22-57D42E1A48A4}"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52400" y="5638800"/>
            <a:ext cx="8827801" cy="617042"/>
          </a:xfrm>
        </p:spPr>
        <p:txBody>
          <a:bodyPr>
            <a:normAutofit fontScale="85000" lnSpcReduction="20000"/>
          </a:bodyPr>
          <a:lstStyle/>
          <a:p>
            <a:r>
              <a:rPr lang="en-US" sz="2200" dirty="0">
                <a:solidFill>
                  <a:schemeClr val="bg2">
                    <a:lumMod val="25000"/>
                  </a:schemeClr>
                </a:solidFill>
                <a:latin typeface="+mj-lt"/>
                <a:cs typeface="Andalus" panose="02020603050405020304" pitchFamily="18" charset="-78"/>
              </a:rPr>
              <a:t>LAURA E. FREED, Director</a:t>
            </a:r>
          </a:p>
          <a:p>
            <a:r>
              <a:rPr lang="en-US" sz="2200" dirty="0">
                <a:solidFill>
                  <a:schemeClr val="bg2">
                    <a:lumMod val="25000"/>
                  </a:schemeClr>
                </a:solidFill>
                <a:latin typeface="+mj-lt"/>
                <a:cs typeface="Andalus" panose="02020603050405020304" pitchFamily="18" charset="-78"/>
              </a:rPr>
              <a:t>Kevin D. Doty, Purchasing Administrator</a:t>
            </a:r>
          </a:p>
          <a:p>
            <a:endParaRPr lang="en-US" sz="2600" dirty="0">
              <a:solidFill>
                <a:schemeClr val="accent2">
                  <a:lumMod val="75000"/>
                </a:schemeClr>
              </a:solidFill>
              <a:latin typeface="Arial Narrow" panose="020B0606020202030204" pitchFamily="34" charset="0"/>
              <a:cs typeface="Andalus" panose="02020603050405020304" pitchFamily="18" charset="-78"/>
            </a:endParaRPr>
          </a:p>
          <a:p>
            <a:pPr algn="l"/>
            <a:endParaRPr lang="en-US" sz="3200" dirty="0">
              <a:latin typeface="Arial Narrow" panose="020B0606020202030204" pitchFamily="34" charset="0"/>
              <a:cs typeface="Andalus" panose="02020603050405020304" pitchFamily="18" charset="-78"/>
            </a:endParaRPr>
          </a:p>
          <a:p>
            <a:endParaRPr lang="en-US" dirty="0"/>
          </a:p>
          <a:p>
            <a:endParaRPr lang="en-US" dirty="0"/>
          </a:p>
        </p:txBody>
      </p:sp>
      <p:sp>
        <p:nvSpPr>
          <p:cNvPr id="2" name="Title 1"/>
          <p:cNvSpPr>
            <a:spLocks noGrp="1"/>
          </p:cNvSpPr>
          <p:nvPr>
            <p:ph type="title"/>
          </p:nvPr>
        </p:nvSpPr>
        <p:spPr>
          <a:xfrm>
            <a:off x="163800" y="152400"/>
            <a:ext cx="8816401" cy="2971800"/>
          </a:xfrm>
          <a:solidFill>
            <a:schemeClr val="bg1"/>
          </a:solidFill>
        </p:spPr>
        <p:txBody>
          <a:bodyPr>
            <a:normAutofit/>
          </a:bodyPr>
          <a:lstStyle/>
          <a:p>
            <a:r>
              <a:rPr lang="en-US" sz="3200" b="1" dirty="0">
                <a:solidFill>
                  <a:schemeClr val="accent2">
                    <a:lumMod val="50000"/>
                  </a:schemeClr>
                </a:solidFill>
              </a:rPr>
              <a:t>DEPARTMENT OF ADMINISTRATION</a:t>
            </a:r>
            <a:br>
              <a:rPr lang="en-US" dirty="0">
                <a:solidFill>
                  <a:schemeClr val="accent2">
                    <a:lumMod val="50000"/>
                  </a:schemeClr>
                </a:solidFill>
                <a:latin typeface="+mn-lt"/>
              </a:rPr>
            </a:br>
            <a:r>
              <a:rPr lang="en-US" sz="1600" dirty="0">
                <a:solidFill>
                  <a:schemeClr val="accent2">
                    <a:lumMod val="50000"/>
                  </a:schemeClr>
                </a:solidFill>
              </a:rPr>
              <a:t>preserving the past, serving people today, planning for tomorrow</a:t>
            </a:r>
            <a:br>
              <a:rPr lang="en-US" sz="1600" dirty="0">
                <a:solidFill>
                  <a:schemeClr val="accent2">
                    <a:lumMod val="50000"/>
                  </a:schemeClr>
                </a:solidFill>
              </a:rPr>
            </a:br>
            <a:br>
              <a:rPr lang="en-US" sz="1600" dirty="0">
                <a:solidFill>
                  <a:schemeClr val="accent2">
                    <a:lumMod val="50000"/>
                  </a:schemeClr>
                </a:solidFill>
              </a:rPr>
            </a:br>
            <a:endParaRPr lang="en-US" sz="1600" dirty="0">
              <a:solidFill>
                <a:schemeClr val="accent2">
                  <a:lumMod val="50000"/>
                </a:schemeClr>
              </a:solidFill>
            </a:endParaRPr>
          </a:p>
        </p:txBody>
      </p:sp>
      <p:sp>
        <p:nvSpPr>
          <p:cNvPr id="4" name="Rectangle 3"/>
          <p:cNvSpPr/>
          <p:nvPr/>
        </p:nvSpPr>
        <p:spPr>
          <a:xfrm>
            <a:off x="152400" y="2924783"/>
            <a:ext cx="8827801" cy="2499146"/>
          </a:xfrm>
          <a:prstGeom prst="rect">
            <a:avLst/>
          </a:prstGeom>
        </p:spPr>
        <p:txBody>
          <a:bodyPr wrap="square">
            <a:spAutoFit/>
          </a:bodyPr>
          <a:lstStyle/>
          <a:p>
            <a:pPr lvl="0" algn="ctr">
              <a:spcBef>
                <a:spcPct val="20000"/>
              </a:spcBef>
              <a:buClr>
                <a:srgbClr val="629DD1"/>
              </a:buClr>
              <a:buSzPct val="85000"/>
            </a:pPr>
            <a:endParaRPr lang="en-US" sz="2200" b="1" cap="all" spc="250" dirty="0">
              <a:solidFill>
                <a:srgbClr val="297FD5">
                  <a:lumMod val="75000"/>
                </a:srgbClr>
              </a:solidFill>
              <a:latin typeface="+mj-lt"/>
              <a:cs typeface="Andalus" panose="02020603050405020304" pitchFamily="18" charset="-78"/>
            </a:endParaRPr>
          </a:p>
          <a:p>
            <a:pPr lvl="0" algn="ctr">
              <a:spcBef>
                <a:spcPct val="20000"/>
              </a:spcBef>
              <a:buClr>
                <a:srgbClr val="629DD1"/>
              </a:buClr>
              <a:buSzPct val="85000"/>
            </a:pPr>
            <a:r>
              <a:rPr lang="en-US" sz="2200" b="1" cap="all" spc="250" dirty="0">
                <a:solidFill>
                  <a:schemeClr val="bg2">
                    <a:lumMod val="25000"/>
                  </a:schemeClr>
                </a:solidFill>
                <a:latin typeface="+mj-lt"/>
                <a:cs typeface="Andalus" panose="02020603050405020304" pitchFamily="18" charset="-78"/>
              </a:rPr>
              <a:t>2021 capital improvement program</a:t>
            </a:r>
          </a:p>
          <a:p>
            <a:pPr lvl="0" algn="ctr">
              <a:spcBef>
                <a:spcPct val="20000"/>
              </a:spcBef>
              <a:buClr>
                <a:srgbClr val="629DD1"/>
              </a:buClr>
              <a:buSzPct val="85000"/>
            </a:pPr>
            <a:r>
              <a:rPr lang="en-US" sz="2200" b="1" cap="all" spc="250" dirty="0">
                <a:solidFill>
                  <a:schemeClr val="bg2">
                    <a:lumMod val="25000"/>
                  </a:schemeClr>
                </a:solidFill>
                <a:latin typeface="+mj-lt"/>
                <a:cs typeface="Andalus" panose="02020603050405020304" pitchFamily="18" charset="-78"/>
              </a:rPr>
              <a:t> purchasing division presentation to the</a:t>
            </a:r>
          </a:p>
          <a:p>
            <a:pPr lvl="0" algn="ctr">
              <a:spcBef>
                <a:spcPct val="20000"/>
              </a:spcBef>
              <a:buClr>
                <a:srgbClr val="629DD1"/>
              </a:buClr>
              <a:buSzPct val="85000"/>
            </a:pPr>
            <a:r>
              <a:rPr lang="en-US" sz="2200" b="1" cap="all" spc="250" dirty="0">
                <a:solidFill>
                  <a:schemeClr val="bg2">
                    <a:lumMod val="25000"/>
                  </a:schemeClr>
                </a:solidFill>
                <a:latin typeface="+mj-lt"/>
                <a:cs typeface="Andalus" panose="02020603050405020304" pitchFamily="18" charset="-78"/>
              </a:rPr>
              <a:t>State public works board</a:t>
            </a:r>
          </a:p>
          <a:p>
            <a:pPr lvl="0" algn="ctr">
              <a:spcBef>
                <a:spcPct val="20000"/>
              </a:spcBef>
              <a:buClr>
                <a:srgbClr val="629DD1"/>
              </a:buClr>
              <a:buSzPct val="85000"/>
            </a:pPr>
            <a:endParaRPr lang="en-US" sz="2200" b="1" cap="all" spc="250" dirty="0">
              <a:solidFill>
                <a:schemeClr val="bg2">
                  <a:lumMod val="25000"/>
                </a:schemeClr>
              </a:solidFill>
              <a:latin typeface="+mj-lt"/>
              <a:cs typeface="Andalus" panose="02020603050405020304" pitchFamily="18" charset="-78"/>
            </a:endParaRPr>
          </a:p>
          <a:p>
            <a:pPr algn="ctr">
              <a:spcBef>
                <a:spcPct val="20000"/>
              </a:spcBef>
              <a:buClr>
                <a:srgbClr val="629DD1"/>
              </a:buClr>
              <a:buSzPct val="85000"/>
            </a:pPr>
            <a:r>
              <a:rPr lang="en-US" sz="2400" dirty="0">
                <a:solidFill>
                  <a:schemeClr val="bg2">
                    <a:lumMod val="25000"/>
                  </a:schemeClr>
                </a:solidFill>
                <a:latin typeface="+mj-lt"/>
                <a:cs typeface="Andalus" panose="02020603050405020304" pitchFamily="18" charset="-78"/>
              </a:rPr>
              <a:t>August 27, 2020</a:t>
            </a:r>
            <a:endParaRPr lang="en-US" sz="2200" b="1" cap="all" spc="250" dirty="0">
              <a:solidFill>
                <a:schemeClr val="bg2">
                  <a:lumMod val="25000"/>
                </a:schemeClr>
              </a:solidFill>
              <a:latin typeface="+mj-lt"/>
              <a:cs typeface="Andalus" panose="02020603050405020304" pitchFamily="18" charset="-78"/>
            </a:endParaRPr>
          </a:p>
        </p:txBody>
      </p:sp>
      <p:pic>
        <p:nvPicPr>
          <p:cNvPr id="9" name="Picture 8">
            <a:extLst>
              <a:ext uri="{FF2B5EF4-FFF2-40B4-BE49-F238E27FC236}">
                <a16:creationId xmlns:a16="http://schemas.microsoft.com/office/drawing/2014/main" id="{52E934DB-02C0-431E-B6B5-E892A4AA45BB}"/>
              </a:ext>
            </a:extLst>
          </p:cNvPr>
          <p:cNvPicPr>
            <a:picLocks noChangeAspect="1"/>
          </p:cNvPicPr>
          <p:nvPr/>
        </p:nvPicPr>
        <p:blipFill>
          <a:blip r:embed="rId3"/>
          <a:stretch>
            <a:fillRect/>
          </a:stretch>
        </p:blipFill>
        <p:spPr>
          <a:xfrm>
            <a:off x="3962400" y="228600"/>
            <a:ext cx="1371600" cy="1388275"/>
          </a:xfrm>
          <a:prstGeom prst="rect">
            <a:avLst/>
          </a:prstGeom>
        </p:spPr>
      </p:pic>
    </p:spTree>
    <p:extLst>
      <p:ext uri="{BB962C8B-B14F-4D97-AF65-F5344CB8AC3E}">
        <p14:creationId xmlns:p14="http://schemas.microsoft.com/office/powerpoint/2010/main" val="48771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a:solidFill>
                  <a:schemeClr val="accent2">
                    <a:lumMod val="75000"/>
                  </a:schemeClr>
                </a:solidFill>
              </a:rPr>
              <a:t>DEPARTMENT PRIORITY</a:t>
            </a:r>
          </a:p>
        </p:txBody>
      </p:sp>
      <p:sp>
        <p:nvSpPr>
          <p:cNvPr id="3" name="Content Placeholder 2"/>
          <p:cNvSpPr>
            <a:spLocks noGrp="1"/>
          </p:cNvSpPr>
          <p:nvPr>
            <p:ph sz="quarter" idx="1"/>
          </p:nvPr>
        </p:nvSpPr>
        <p:spPr>
          <a:xfrm>
            <a:off x="228600" y="1752600"/>
            <a:ext cx="8686800" cy="4495800"/>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r>
              <a:rPr lang="en-US" b="1" dirty="0">
                <a:solidFill>
                  <a:srgbClr val="002060"/>
                </a:solidFill>
              </a:rPr>
              <a:t>Support, promote and enhance </a:t>
            </a:r>
          </a:p>
          <a:p>
            <a:pPr marL="0" indent="0" algn="ctr">
              <a:buNone/>
            </a:pPr>
            <a:r>
              <a:rPr lang="en-US" b="1" dirty="0">
                <a:solidFill>
                  <a:srgbClr val="002060"/>
                </a:solidFill>
              </a:rPr>
              <a:t>government efficiency and innovation </a:t>
            </a:r>
          </a:p>
          <a:p>
            <a:pPr marL="0" indent="0" algn="ctr">
              <a:buNone/>
            </a:pPr>
            <a:r>
              <a:rPr lang="en-US" b="1" dirty="0">
                <a:solidFill>
                  <a:srgbClr val="002060"/>
                </a:solidFill>
              </a:rPr>
              <a:t>to provide Nevadans </a:t>
            </a:r>
          </a:p>
          <a:p>
            <a:pPr marL="0" indent="0" algn="ctr">
              <a:buNone/>
            </a:pPr>
            <a:r>
              <a:rPr lang="en-US" b="1" dirty="0">
                <a:solidFill>
                  <a:srgbClr val="002060"/>
                </a:solidFill>
              </a:rPr>
              <a:t>with quality access to government services</a:t>
            </a:r>
            <a:endParaRPr lang="en-US" sz="1600" b="1" dirty="0">
              <a:solidFill>
                <a:schemeClr val="accent2">
                  <a:lumMod val="75000"/>
                </a:schemeClr>
              </a:solidFill>
            </a:endParaRPr>
          </a:p>
          <a:p>
            <a:pPr marL="274320" lvl="1" indent="0">
              <a:buNone/>
            </a:pPr>
            <a:endParaRPr lang="en-US" sz="1600" b="1" dirty="0">
              <a:solidFill>
                <a:schemeClr val="accent2">
                  <a:lumMod val="75000"/>
                </a:schemeClr>
              </a:solidFill>
            </a:endParaRPr>
          </a:p>
          <a:p>
            <a:pPr marL="274320" lvl="1" indent="0">
              <a:buNone/>
            </a:pPr>
            <a:endParaRPr lang="en-US" sz="1500" b="1" dirty="0"/>
          </a:p>
          <a:p>
            <a:pPr marL="274320" lvl="1" indent="0">
              <a:buNone/>
            </a:pPr>
            <a:endParaRPr lang="en-US" sz="1500" b="1" dirty="0"/>
          </a:p>
          <a:p>
            <a:pPr lvl="1">
              <a:buFont typeface="Wingdings" panose="05000000000000000000" pitchFamily="2" charset="2"/>
              <a:buChar char="Ø"/>
            </a:pPr>
            <a:endParaRPr lang="en-US" sz="1500" b="1" dirty="0"/>
          </a:p>
          <a:p>
            <a:pPr lvl="1">
              <a:buFont typeface="Wingdings" panose="05000000000000000000" pitchFamily="2" charset="2"/>
              <a:buChar char="Ø"/>
            </a:pPr>
            <a:endParaRPr lang="en-US" sz="1500" b="1" dirty="0"/>
          </a:p>
          <a:p>
            <a:endParaRPr lang="en-US" dirty="0"/>
          </a:p>
        </p:txBody>
      </p:sp>
      <p:sp>
        <p:nvSpPr>
          <p:cNvPr id="6" name="Slide Number Placeholder 5"/>
          <p:cNvSpPr>
            <a:spLocks noGrp="1"/>
          </p:cNvSpPr>
          <p:nvPr>
            <p:ph type="sldNum" sz="quarter" idx="12"/>
          </p:nvPr>
        </p:nvSpPr>
        <p:spPr/>
        <p:txBody>
          <a:bodyPr/>
          <a:lstStyle/>
          <a:p>
            <a:fld id="{D79CCDD5-C9AA-4D44-8B22-57D42E1A48A4}" type="slidenum">
              <a:rPr lang="en-US" smtClean="0"/>
              <a:t>2</a:t>
            </a:fld>
            <a:endParaRPr lang="en-US" dirty="0"/>
          </a:p>
        </p:txBody>
      </p:sp>
    </p:spTree>
    <p:extLst>
      <p:ext uri="{BB962C8B-B14F-4D97-AF65-F5344CB8AC3E}">
        <p14:creationId xmlns:p14="http://schemas.microsoft.com/office/powerpoint/2010/main" val="424522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67086-404D-4797-A2A2-94B88B3A6D92}"/>
              </a:ext>
            </a:extLst>
          </p:cNvPr>
          <p:cNvSpPr>
            <a:spLocks noGrp="1"/>
          </p:cNvSpPr>
          <p:nvPr>
            <p:ph type="title"/>
          </p:nvPr>
        </p:nvSpPr>
        <p:spPr>
          <a:xfrm>
            <a:off x="301752" y="457200"/>
            <a:ext cx="8534400" cy="838200"/>
          </a:xfrm>
        </p:spPr>
        <p:txBody>
          <a:bodyPr>
            <a:normAutofit fontScale="90000"/>
          </a:bodyPr>
          <a:lstStyle/>
          <a:p>
            <a:r>
              <a:rPr lang="en-US" sz="2500" dirty="0"/>
              <a:t>PURCHASING EXCESS PROPERTY</a:t>
            </a:r>
            <a:br>
              <a:rPr lang="en-US" sz="2500" dirty="0"/>
            </a:br>
            <a:r>
              <a:rPr lang="en-US" sz="2500" dirty="0"/>
              <a:t> WAREHOUSE RENOVATION – CIP #21024</a:t>
            </a:r>
            <a:br>
              <a:rPr lang="en-US" sz="2500" dirty="0"/>
            </a:br>
            <a:endParaRPr lang="en-US" sz="2500" dirty="0"/>
          </a:p>
        </p:txBody>
      </p:sp>
      <p:sp>
        <p:nvSpPr>
          <p:cNvPr id="3" name="Slide Number Placeholder 2">
            <a:extLst>
              <a:ext uri="{FF2B5EF4-FFF2-40B4-BE49-F238E27FC236}">
                <a16:creationId xmlns:a16="http://schemas.microsoft.com/office/drawing/2014/main" id="{79202AED-C727-4AE7-9767-3D2165065CFA}"/>
              </a:ext>
            </a:extLst>
          </p:cNvPr>
          <p:cNvSpPr>
            <a:spLocks noGrp="1"/>
          </p:cNvSpPr>
          <p:nvPr>
            <p:ph type="sldNum" sz="quarter" idx="12"/>
          </p:nvPr>
        </p:nvSpPr>
        <p:spPr/>
        <p:txBody>
          <a:bodyPr/>
          <a:lstStyle/>
          <a:p>
            <a:fld id="{D79CCDD5-C9AA-4D44-8B22-57D42E1A48A4}" type="slidenum">
              <a:rPr lang="en-US" smtClean="0"/>
              <a:t>3</a:t>
            </a:fld>
            <a:endParaRPr lang="en-US" dirty="0"/>
          </a:p>
        </p:txBody>
      </p:sp>
      <p:sp>
        <p:nvSpPr>
          <p:cNvPr id="4" name="Content Placeholder 3">
            <a:extLst>
              <a:ext uri="{FF2B5EF4-FFF2-40B4-BE49-F238E27FC236}">
                <a16:creationId xmlns:a16="http://schemas.microsoft.com/office/drawing/2014/main" id="{EDED40A8-FA80-45C7-8864-0ED6768B18FB}"/>
              </a:ext>
            </a:extLst>
          </p:cNvPr>
          <p:cNvSpPr>
            <a:spLocks noGrp="1"/>
          </p:cNvSpPr>
          <p:nvPr>
            <p:ph sz="quarter" idx="1"/>
          </p:nvPr>
        </p:nvSpPr>
        <p:spPr/>
        <p:txBody>
          <a:bodyPr>
            <a:normAutofit fontScale="92500" lnSpcReduction="10000"/>
          </a:bodyPr>
          <a:lstStyle/>
          <a:p>
            <a:pPr algn="just"/>
            <a:r>
              <a:rPr lang="en-US" sz="2400" b="1" dirty="0"/>
              <a:t>Warehouse Location:  1054 S. Commerce Street, Las Vegas</a:t>
            </a:r>
          </a:p>
          <a:p>
            <a:pPr marL="0" indent="0" algn="just">
              <a:buNone/>
            </a:pPr>
            <a:endParaRPr lang="en-US" sz="2400" dirty="0"/>
          </a:p>
          <a:p>
            <a:pPr algn="just"/>
            <a:r>
              <a:rPr lang="en-US" sz="2400" b="1" dirty="0"/>
              <a:t>Regulations and Usage for the Las Vegas Warehouse</a:t>
            </a:r>
            <a:r>
              <a:rPr lang="en-US" sz="2400" dirty="0"/>
              <a:t>:</a:t>
            </a:r>
          </a:p>
          <a:p>
            <a:pPr marL="0" indent="0" algn="just">
              <a:buNone/>
            </a:pPr>
            <a:endParaRPr lang="en-US" sz="2400" dirty="0"/>
          </a:p>
          <a:p>
            <a:pPr lvl="1" algn="just">
              <a:buFont typeface="Wingdings" panose="05000000000000000000" pitchFamily="2" charset="2"/>
              <a:buChar char="q"/>
            </a:pPr>
            <a:r>
              <a:rPr lang="en-US" sz="2000" b="1" dirty="0"/>
              <a:t>SAM 1538 Excess State Property:  </a:t>
            </a:r>
            <a:r>
              <a:rPr lang="en-US" sz="2000" dirty="0"/>
              <a:t>“Purchasing Division is responsible for the disposition of excess State Property.  Redistribution of excess State Property may be done by transfer, trade, donation or sale.  Excess Property is defined as supplies, material or equipment (including forfeited property) no longer needed by an agency regardless of cost or condition.  Excess State Property may be donated to organizations entitled under NRS 333.220(3).  The Purchasing Division’s written authorization for all property to be transferred, traded, donated, or sold or disposed.”</a:t>
            </a:r>
          </a:p>
          <a:p>
            <a:endParaRPr lang="en-US" dirty="0"/>
          </a:p>
        </p:txBody>
      </p:sp>
    </p:spTree>
    <p:extLst>
      <p:ext uri="{BB962C8B-B14F-4D97-AF65-F5344CB8AC3E}">
        <p14:creationId xmlns:p14="http://schemas.microsoft.com/office/powerpoint/2010/main" val="79738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96F2D-A9AE-4AB5-985B-AA112275656A}"/>
              </a:ext>
            </a:extLst>
          </p:cNvPr>
          <p:cNvSpPr>
            <a:spLocks noGrp="1"/>
          </p:cNvSpPr>
          <p:nvPr>
            <p:ph type="title"/>
          </p:nvPr>
        </p:nvSpPr>
        <p:spPr/>
        <p:txBody>
          <a:bodyPr>
            <a:normAutofit fontScale="90000"/>
          </a:bodyPr>
          <a:lstStyle/>
          <a:p>
            <a:r>
              <a:rPr lang="en-US" sz="2300" dirty="0"/>
              <a:t>PURCHASING EXCESS PROPERTY</a:t>
            </a:r>
            <a:br>
              <a:rPr lang="en-US" sz="2300" dirty="0"/>
            </a:br>
            <a:r>
              <a:rPr lang="en-US" sz="2300" dirty="0"/>
              <a:t>WAREHOUSE RENOVATION – CIP #21024 (CONTINUED)</a:t>
            </a:r>
          </a:p>
        </p:txBody>
      </p:sp>
      <p:sp>
        <p:nvSpPr>
          <p:cNvPr id="3" name="Slide Number Placeholder 2">
            <a:extLst>
              <a:ext uri="{FF2B5EF4-FFF2-40B4-BE49-F238E27FC236}">
                <a16:creationId xmlns:a16="http://schemas.microsoft.com/office/drawing/2014/main" id="{74033D0C-6178-4419-B578-0517218D313A}"/>
              </a:ext>
            </a:extLst>
          </p:cNvPr>
          <p:cNvSpPr>
            <a:spLocks noGrp="1"/>
          </p:cNvSpPr>
          <p:nvPr>
            <p:ph type="sldNum" sz="quarter" idx="12"/>
          </p:nvPr>
        </p:nvSpPr>
        <p:spPr/>
        <p:txBody>
          <a:bodyPr/>
          <a:lstStyle/>
          <a:p>
            <a:fld id="{D79CCDD5-C9AA-4D44-8B22-57D42E1A48A4}" type="slidenum">
              <a:rPr lang="en-US" smtClean="0"/>
              <a:t>4</a:t>
            </a:fld>
            <a:endParaRPr lang="en-US" dirty="0"/>
          </a:p>
        </p:txBody>
      </p:sp>
      <p:sp>
        <p:nvSpPr>
          <p:cNvPr id="4" name="Content Placeholder 3">
            <a:extLst>
              <a:ext uri="{FF2B5EF4-FFF2-40B4-BE49-F238E27FC236}">
                <a16:creationId xmlns:a16="http://schemas.microsoft.com/office/drawing/2014/main" id="{12948A85-4B17-4BFC-AFD4-DE139E985062}"/>
              </a:ext>
            </a:extLst>
          </p:cNvPr>
          <p:cNvSpPr>
            <a:spLocks noGrp="1"/>
          </p:cNvSpPr>
          <p:nvPr>
            <p:ph sz="quarter" idx="1"/>
          </p:nvPr>
        </p:nvSpPr>
        <p:spPr/>
        <p:txBody>
          <a:bodyPr>
            <a:normAutofit/>
          </a:bodyPr>
          <a:lstStyle/>
          <a:p>
            <a:pPr algn="just"/>
            <a:r>
              <a:rPr lang="en-US" sz="2400" b="1" dirty="0"/>
              <a:t>Regulations and Usage for the Las Vegas Warehouse (continued)</a:t>
            </a:r>
            <a:r>
              <a:rPr lang="en-US" sz="2400" dirty="0"/>
              <a:t>:</a:t>
            </a:r>
          </a:p>
          <a:p>
            <a:pPr marL="0" indent="0" algn="just">
              <a:buNone/>
            </a:pPr>
            <a:endParaRPr lang="en-US" sz="2400" dirty="0"/>
          </a:p>
          <a:p>
            <a:pPr lvl="1" algn="just">
              <a:buFont typeface="Wingdings" panose="05000000000000000000" pitchFamily="2" charset="2"/>
              <a:buChar char="q"/>
            </a:pPr>
            <a:r>
              <a:rPr lang="en-US" sz="2000" b="1" dirty="0"/>
              <a:t>NRS 333.220(3):  </a:t>
            </a:r>
            <a:r>
              <a:rPr lang="en-US" sz="2000" dirty="0"/>
              <a:t>“The Administrator may transfer any personal property or forfeited personal property in the possession of a using agency to another governmental agency within the State or to an entity that is eligible to acquire federal donable surplus property, if that property is not necessary for the use of the using agency.”</a:t>
            </a:r>
          </a:p>
        </p:txBody>
      </p:sp>
    </p:spTree>
    <p:extLst>
      <p:ext uri="{BB962C8B-B14F-4D97-AF65-F5344CB8AC3E}">
        <p14:creationId xmlns:p14="http://schemas.microsoft.com/office/powerpoint/2010/main" val="270873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45DB-107C-4BA7-A786-93AFEB3045BA}"/>
              </a:ext>
            </a:extLst>
          </p:cNvPr>
          <p:cNvSpPr>
            <a:spLocks noGrp="1"/>
          </p:cNvSpPr>
          <p:nvPr>
            <p:ph type="title"/>
          </p:nvPr>
        </p:nvSpPr>
        <p:spPr/>
        <p:txBody>
          <a:bodyPr>
            <a:normAutofit fontScale="90000"/>
          </a:bodyPr>
          <a:lstStyle/>
          <a:p>
            <a:r>
              <a:rPr lang="en-US" sz="2300" dirty="0"/>
              <a:t>PURCHASING EXCESS PROPERTY</a:t>
            </a:r>
            <a:br>
              <a:rPr lang="en-US" sz="2300" dirty="0"/>
            </a:br>
            <a:r>
              <a:rPr lang="en-US" sz="2300" dirty="0"/>
              <a:t>WAREHOUSE RENOVATION – CIP #21024 (CONTINUED)</a:t>
            </a:r>
          </a:p>
        </p:txBody>
      </p:sp>
      <p:sp>
        <p:nvSpPr>
          <p:cNvPr id="3" name="Slide Number Placeholder 2">
            <a:extLst>
              <a:ext uri="{FF2B5EF4-FFF2-40B4-BE49-F238E27FC236}">
                <a16:creationId xmlns:a16="http://schemas.microsoft.com/office/drawing/2014/main" id="{022A7AF7-FAE0-4F2C-A477-8C99E126C5C5}"/>
              </a:ext>
            </a:extLst>
          </p:cNvPr>
          <p:cNvSpPr>
            <a:spLocks noGrp="1"/>
          </p:cNvSpPr>
          <p:nvPr>
            <p:ph type="sldNum" sz="quarter" idx="12"/>
          </p:nvPr>
        </p:nvSpPr>
        <p:spPr/>
        <p:txBody>
          <a:bodyPr/>
          <a:lstStyle/>
          <a:p>
            <a:fld id="{D79CCDD5-C9AA-4D44-8B22-57D42E1A48A4}" type="slidenum">
              <a:rPr lang="en-US" smtClean="0"/>
              <a:t>5</a:t>
            </a:fld>
            <a:endParaRPr lang="en-US" dirty="0"/>
          </a:p>
        </p:txBody>
      </p:sp>
      <p:sp>
        <p:nvSpPr>
          <p:cNvPr id="4" name="Content Placeholder 3">
            <a:extLst>
              <a:ext uri="{FF2B5EF4-FFF2-40B4-BE49-F238E27FC236}">
                <a16:creationId xmlns:a16="http://schemas.microsoft.com/office/drawing/2014/main" id="{5698BB40-D502-449B-B5D4-88665DA06517}"/>
              </a:ext>
            </a:extLst>
          </p:cNvPr>
          <p:cNvSpPr>
            <a:spLocks noGrp="1"/>
          </p:cNvSpPr>
          <p:nvPr>
            <p:ph sz="quarter" idx="1"/>
          </p:nvPr>
        </p:nvSpPr>
        <p:spPr/>
        <p:txBody>
          <a:bodyPr>
            <a:normAutofit lnSpcReduction="10000"/>
          </a:bodyPr>
          <a:lstStyle/>
          <a:p>
            <a:r>
              <a:rPr lang="en-US" sz="2400" b="1" dirty="0"/>
              <a:t>Regulations and Usage for the Las Vegas Warehouse (continued)</a:t>
            </a:r>
            <a:r>
              <a:rPr lang="en-US" sz="2400" dirty="0"/>
              <a:t>:</a:t>
            </a:r>
          </a:p>
          <a:p>
            <a:pPr marL="0" indent="0">
              <a:buNone/>
            </a:pPr>
            <a:endParaRPr lang="en-US" sz="2800" dirty="0"/>
          </a:p>
          <a:p>
            <a:pPr lvl="1">
              <a:buFont typeface="Wingdings" panose="05000000000000000000" pitchFamily="2" charset="2"/>
              <a:buChar char="q"/>
            </a:pPr>
            <a:r>
              <a:rPr lang="en-US" sz="2000" b="1" dirty="0"/>
              <a:t>NAC 333.120 (1):  </a:t>
            </a:r>
            <a:r>
              <a:rPr lang="en-US" sz="2000" dirty="0"/>
              <a:t>Except as otherwise provided in Subsection 4, if the Administrator has transferred or sold personal property, including forfeited personal property, pursuant to Subsection 3 of NRS 333.220 or NRS 334.040 to a governmental agency within this State or to an entity that is eligible to acquire federal donable surplus property, and that agency or entity determines that the personal property is of no further use to it, the agency or entity may only dispose of the personal property by:  (a)  Transferring the personal property to another governmental agency within this State or to another entity that is eligible to acquire federal donable surplus property.”</a:t>
            </a:r>
            <a:endParaRPr lang="en-US" sz="2000" b="1" dirty="0"/>
          </a:p>
          <a:p>
            <a:pPr lvl="1">
              <a:buFont typeface="Wingdings" panose="05000000000000000000" pitchFamily="2" charset="2"/>
              <a:buChar char="q"/>
            </a:pPr>
            <a:endParaRPr lang="en-US" sz="2000" dirty="0"/>
          </a:p>
          <a:p>
            <a:pPr lvl="1"/>
            <a:endParaRPr lang="en-US" sz="1900" dirty="0"/>
          </a:p>
          <a:p>
            <a:endParaRPr lang="en-US" sz="2400" dirty="0"/>
          </a:p>
          <a:p>
            <a:endParaRPr lang="en-US" dirty="0"/>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114412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189FE-39D1-48C9-9FB6-2A59C203D95C}"/>
              </a:ext>
            </a:extLst>
          </p:cNvPr>
          <p:cNvSpPr>
            <a:spLocks noGrp="1"/>
          </p:cNvSpPr>
          <p:nvPr>
            <p:ph type="title"/>
          </p:nvPr>
        </p:nvSpPr>
        <p:spPr/>
        <p:txBody>
          <a:bodyPr>
            <a:normAutofit fontScale="90000"/>
          </a:bodyPr>
          <a:lstStyle/>
          <a:p>
            <a:r>
              <a:rPr lang="en-US" sz="2300" dirty="0"/>
              <a:t>PURCHASING SURPLUS PROPERTY</a:t>
            </a:r>
            <a:br>
              <a:rPr lang="en-US" sz="2300" dirty="0"/>
            </a:br>
            <a:r>
              <a:rPr lang="en-US" sz="2300" dirty="0"/>
              <a:t>WAREHOUSE RENOVATION – CIP #21024 (CONTINUED)</a:t>
            </a:r>
          </a:p>
        </p:txBody>
      </p:sp>
      <p:sp>
        <p:nvSpPr>
          <p:cNvPr id="3" name="Slide Number Placeholder 2">
            <a:extLst>
              <a:ext uri="{FF2B5EF4-FFF2-40B4-BE49-F238E27FC236}">
                <a16:creationId xmlns:a16="http://schemas.microsoft.com/office/drawing/2014/main" id="{7ADC3097-08A6-4017-8B6C-C9307E177717}"/>
              </a:ext>
            </a:extLst>
          </p:cNvPr>
          <p:cNvSpPr>
            <a:spLocks noGrp="1"/>
          </p:cNvSpPr>
          <p:nvPr>
            <p:ph type="sldNum" sz="quarter" idx="12"/>
          </p:nvPr>
        </p:nvSpPr>
        <p:spPr/>
        <p:txBody>
          <a:bodyPr/>
          <a:lstStyle/>
          <a:p>
            <a:fld id="{D79CCDD5-C9AA-4D44-8B22-57D42E1A48A4}" type="slidenum">
              <a:rPr lang="en-US" smtClean="0"/>
              <a:t>6</a:t>
            </a:fld>
            <a:endParaRPr lang="en-US" dirty="0"/>
          </a:p>
        </p:txBody>
      </p:sp>
      <p:sp>
        <p:nvSpPr>
          <p:cNvPr id="4" name="Content Placeholder 3">
            <a:extLst>
              <a:ext uri="{FF2B5EF4-FFF2-40B4-BE49-F238E27FC236}">
                <a16:creationId xmlns:a16="http://schemas.microsoft.com/office/drawing/2014/main" id="{4F4D6D78-A46C-4B7E-A791-29BDC436A9A6}"/>
              </a:ext>
            </a:extLst>
          </p:cNvPr>
          <p:cNvSpPr>
            <a:spLocks noGrp="1"/>
          </p:cNvSpPr>
          <p:nvPr>
            <p:ph sz="quarter" idx="1"/>
          </p:nvPr>
        </p:nvSpPr>
        <p:spPr/>
        <p:txBody>
          <a:bodyPr>
            <a:normAutofit/>
          </a:bodyPr>
          <a:lstStyle/>
          <a:p>
            <a:pPr algn="just"/>
            <a:r>
              <a:rPr lang="en-US" sz="2400" b="1" dirty="0"/>
              <a:t>Regulations and Usage for the Las Vegas Warehouse (continued)</a:t>
            </a:r>
            <a:r>
              <a:rPr lang="en-US" sz="2400" dirty="0"/>
              <a:t>:</a:t>
            </a:r>
          </a:p>
          <a:p>
            <a:pPr algn="just"/>
            <a:endParaRPr lang="en-US" sz="2400" dirty="0"/>
          </a:p>
          <a:p>
            <a:pPr lvl="1" algn="just">
              <a:buFont typeface="Wingdings" panose="05000000000000000000" pitchFamily="2" charset="2"/>
              <a:buChar char="q"/>
            </a:pPr>
            <a:r>
              <a:rPr lang="en-US" sz="1900" b="1" dirty="0"/>
              <a:t>Usage of Warehouse – FY 20 Incoming Transactions - 120</a:t>
            </a:r>
          </a:p>
          <a:p>
            <a:pPr lvl="1" algn="just">
              <a:buFont typeface="Wingdings" panose="05000000000000000000" pitchFamily="2" charset="2"/>
              <a:buChar char="q"/>
            </a:pPr>
            <a:endParaRPr lang="en-US" sz="1900" b="1" dirty="0"/>
          </a:p>
          <a:p>
            <a:pPr lvl="2" algn="just">
              <a:buFont typeface="Wingdings" panose="05000000000000000000" pitchFamily="2" charset="2"/>
              <a:buChar char="§"/>
            </a:pPr>
            <a:r>
              <a:rPr lang="en-US" sz="1700" dirty="0"/>
              <a:t>This represents the amount of </a:t>
            </a:r>
            <a:r>
              <a:rPr lang="en-US" sz="1700" b="1" dirty="0"/>
              <a:t>transactions</a:t>
            </a:r>
            <a:r>
              <a:rPr lang="en-US" sz="1700" dirty="0"/>
              <a:t> for either Agriculture to pick up or items dropped off to the warehouse.</a:t>
            </a:r>
          </a:p>
          <a:p>
            <a:pPr marL="594360" lvl="2" indent="0" algn="just">
              <a:buNone/>
            </a:pPr>
            <a:endParaRPr lang="en-US" sz="1700" dirty="0"/>
          </a:p>
          <a:p>
            <a:pPr lvl="2" algn="just">
              <a:buFont typeface="Wingdings" panose="05000000000000000000" pitchFamily="2" charset="2"/>
              <a:buChar char="§"/>
            </a:pPr>
            <a:r>
              <a:rPr lang="en-US" sz="1700" dirty="0"/>
              <a:t>On occasion, there will be a State office move</a:t>
            </a:r>
            <a:r>
              <a:rPr lang="en-US" sz="1700"/>
              <a:t>, closure </a:t>
            </a:r>
            <a:r>
              <a:rPr lang="en-US" sz="1700" dirty="0"/>
              <a:t>or downsize.  This can produce a large amount of surplus, that without a warehouse to handle the donations or transfers, would be required to be thrown away.</a:t>
            </a:r>
          </a:p>
          <a:p>
            <a:pPr lvl="2">
              <a:buFont typeface="Wingdings" panose="05000000000000000000" pitchFamily="2" charset="2"/>
              <a:buChar char="§"/>
            </a:pPr>
            <a:endParaRPr lang="en-US" sz="1700" b="1" dirty="0"/>
          </a:p>
        </p:txBody>
      </p:sp>
    </p:spTree>
    <p:extLst>
      <p:ext uri="{BB962C8B-B14F-4D97-AF65-F5344CB8AC3E}">
        <p14:creationId xmlns:p14="http://schemas.microsoft.com/office/powerpoint/2010/main" val="38590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D2FB2-9754-43FF-91F6-8D1DCAFAA7E4}"/>
              </a:ext>
            </a:extLst>
          </p:cNvPr>
          <p:cNvSpPr>
            <a:spLocks noGrp="1"/>
          </p:cNvSpPr>
          <p:nvPr>
            <p:ph type="title"/>
          </p:nvPr>
        </p:nvSpPr>
        <p:spPr/>
        <p:txBody>
          <a:bodyPr>
            <a:normAutofit fontScale="90000"/>
          </a:bodyPr>
          <a:lstStyle/>
          <a:p>
            <a:r>
              <a:rPr lang="en-US" sz="2300" dirty="0"/>
              <a:t>PURCHASING EXCESS PROPERTY</a:t>
            </a:r>
            <a:br>
              <a:rPr lang="en-US" sz="2300" dirty="0"/>
            </a:br>
            <a:r>
              <a:rPr lang="en-US" sz="2300" dirty="0"/>
              <a:t>WAREHOUSE RENOVATION – CIP #21024 (CONTINUED)</a:t>
            </a:r>
          </a:p>
        </p:txBody>
      </p:sp>
      <p:sp>
        <p:nvSpPr>
          <p:cNvPr id="3" name="Slide Number Placeholder 2">
            <a:extLst>
              <a:ext uri="{FF2B5EF4-FFF2-40B4-BE49-F238E27FC236}">
                <a16:creationId xmlns:a16="http://schemas.microsoft.com/office/drawing/2014/main" id="{B877E884-094B-486E-A65B-E0CC041A9CA5}"/>
              </a:ext>
            </a:extLst>
          </p:cNvPr>
          <p:cNvSpPr>
            <a:spLocks noGrp="1"/>
          </p:cNvSpPr>
          <p:nvPr>
            <p:ph type="sldNum" sz="quarter" idx="12"/>
          </p:nvPr>
        </p:nvSpPr>
        <p:spPr/>
        <p:txBody>
          <a:bodyPr/>
          <a:lstStyle/>
          <a:p>
            <a:fld id="{D79CCDD5-C9AA-4D44-8B22-57D42E1A48A4}" type="slidenum">
              <a:rPr lang="en-US" smtClean="0"/>
              <a:t>7</a:t>
            </a:fld>
            <a:endParaRPr lang="en-US" dirty="0"/>
          </a:p>
        </p:txBody>
      </p:sp>
      <p:sp>
        <p:nvSpPr>
          <p:cNvPr id="4" name="Content Placeholder 3">
            <a:extLst>
              <a:ext uri="{FF2B5EF4-FFF2-40B4-BE49-F238E27FC236}">
                <a16:creationId xmlns:a16="http://schemas.microsoft.com/office/drawing/2014/main" id="{74892641-14C8-4A85-B9CA-8AB0C1B8F5F7}"/>
              </a:ext>
            </a:extLst>
          </p:cNvPr>
          <p:cNvSpPr>
            <a:spLocks noGrp="1"/>
          </p:cNvSpPr>
          <p:nvPr>
            <p:ph sz="quarter" idx="1"/>
          </p:nvPr>
        </p:nvSpPr>
        <p:spPr/>
        <p:txBody>
          <a:bodyPr>
            <a:normAutofit/>
          </a:bodyPr>
          <a:lstStyle/>
          <a:p>
            <a:pPr algn="just"/>
            <a:r>
              <a:rPr lang="en-US" sz="2400" b="1" dirty="0"/>
              <a:t>Regulations and Usage for the Las Vegas Warehouse (continued)</a:t>
            </a:r>
            <a:r>
              <a:rPr lang="en-US" sz="2400" dirty="0"/>
              <a:t>:</a:t>
            </a:r>
          </a:p>
          <a:p>
            <a:pPr algn="just"/>
            <a:endParaRPr lang="en-US" sz="2400" dirty="0"/>
          </a:p>
          <a:p>
            <a:pPr lvl="1" algn="just">
              <a:buFont typeface="Wingdings" panose="05000000000000000000" pitchFamily="2" charset="2"/>
              <a:buChar char="q"/>
            </a:pPr>
            <a:r>
              <a:rPr lang="en-US" sz="1900" b="1" dirty="0"/>
              <a:t>Usage of Warehouse – FY 20 Outgoing Transactions – 122</a:t>
            </a:r>
          </a:p>
          <a:p>
            <a:pPr lvl="1" algn="just">
              <a:buFont typeface="Wingdings" panose="05000000000000000000" pitchFamily="2" charset="2"/>
              <a:buChar char="q"/>
            </a:pPr>
            <a:endParaRPr lang="en-US" sz="1900" b="1" dirty="0"/>
          </a:p>
          <a:p>
            <a:pPr lvl="2" algn="just">
              <a:buFont typeface="Wingdings" panose="05000000000000000000" pitchFamily="2" charset="2"/>
              <a:buChar char="§"/>
            </a:pPr>
            <a:r>
              <a:rPr lang="en-US" sz="1700" dirty="0"/>
              <a:t>This represents the amount of </a:t>
            </a:r>
            <a:r>
              <a:rPr lang="en-US" sz="1700" b="1" dirty="0"/>
              <a:t>transactions</a:t>
            </a:r>
            <a:r>
              <a:rPr lang="en-US" sz="1700" dirty="0"/>
              <a:t> for items transferred to a State, local government agency or non-profit that is entitled to receive Federal Surplus under NRS 333.220(3).</a:t>
            </a:r>
          </a:p>
          <a:p>
            <a:pPr lvl="2" algn="just">
              <a:buFont typeface="Wingdings" panose="05000000000000000000" pitchFamily="2" charset="2"/>
              <a:buChar char="§"/>
            </a:pPr>
            <a:endParaRPr lang="en-US" sz="1700" dirty="0"/>
          </a:p>
          <a:p>
            <a:pPr lvl="2" algn="just">
              <a:buFont typeface="Wingdings" panose="05000000000000000000" pitchFamily="2" charset="2"/>
              <a:buChar char="§"/>
            </a:pPr>
            <a:r>
              <a:rPr lang="en-US" sz="1700" dirty="0"/>
              <a:t>Approximately 90% of the visitors to the Las Vegas Warehouse have surplus property transferred to their agency.</a:t>
            </a:r>
          </a:p>
          <a:p>
            <a:pPr lvl="2">
              <a:buFont typeface="Wingdings" panose="05000000000000000000" pitchFamily="2" charset="2"/>
              <a:buChar char="§"/>
            </a:pPr>
            <a:endParaRPr lang="en-US" sz="1700" dirty="0"/>
          </a:p>
          <a:p>
            <a:endParaRPr lang="en-US" sz="2400" dirty="0"/>
          </a:p>
        </p:txBody>
      </p:sp>
    </p:spTree>
    <p:extLst>
      <p:ext uri="{BB962C8B-B14F-4D97-AF65-F5344CB8AC3E}">
        <p14:creationId xmlns:p14="http://schemas.microsoft.com/office/powerpoint/2010/main" val="36825345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13954</TotalTime>
  <Words>609</Words>
  <Application>Microsoft Office PowerPoint</Application>
  <PresentationFormat>On-screen Show (4:3)</PresentationFormat>
  <Paragraphs>65</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Narrow</vt:lpstr>
      <vt:lpstr>Book Antiqua</vt:lpstr>
      <vt:lpstr>Calibri</vt:lpstr>
      <vt:lpstr>Century Gothic</vt:lpstr>
      <vt:lpstr>Wingdings</vt:lpstr>
      <vt:lpstr>Wingdings 2</vt:lpstr>
      <vt:lpstr>Civic</vt:lpstr>
      <vt:lpstr>DEPARTMENT OF ADMINISTRATION preserving the past, serving people today, planning for tomorrow  </vt:lpstr>
      <vt:lpstr>DEPARTMENT PRIORITY</vt:lpstr>
      <vt:lpstr>PURCHASING EXCESS PROPERTY  WAREHOUSE RENOVATION – CIP #21024 </vt:lpstr>
      <vt:lpstr>PURCHASING EXCESS PROPERTY WAREHOUSE RENOVATION – CIP #21024 (CONTINUED)</vt:lpstr>
      <vt:lpstr>PURCHASING EXCESS PROPERTY WAREHOUSE RENOVATION – CIP #21024 (CONTINUED)</vt:lpstr>
      <vt:lpstr>PURCHASING SURPLUS PROPERTY WAREHOUSE RENOVATION – CIP #21024 (CONTINUED)</vt:lpstr>
      <vt:lpstr>PURCHASING EXCESS PROPERTY WAREHOUSE RENOVATION – CIP #21024 (CONTINUED)</vt:lpstr>
    </vt:vector>
  </TitlesOfParts>
  <Company>State Of Nevada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ADMINISTRATION</dc:title>
  <dc:creator>LeeAnn Easton</dc:creator>
  <cp:lastModifiedBy>Linda DeLoach</cp:lastModifiedBy>
  <cp:revision>1906</cp:revision>
  <cp:lastPrinted>2020-08-18T22:57:50Z</cp:lastPrinted>
  <dcterms:created xsi:type="dcterms:W3CDTF">2016-09-16T23:37:36Z</dcterms:created>
  <dcterms:modified xsi:type="dcterms:W3CDTF">2020-08-19T00:00:46Z</dcterms:modified>
</cp:coreProperties>
</file>